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9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pulse/text-content-moderation-solution-market-size-share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50720" y="2571750"/>
            <a:ext cx="9418712" cy="8229600"/>
          </a:xfrm>
          <a:custGeom>
            <a:avLst/>
            <a:gdLst/>
            <a:ahLst/>
            <a:cxnLst/>
            <a:rect l="l" t="t" r="r" b="b"/>
            <a:pathLst>
              <a:path w="9418712" h="8229600">
                <a:moveTo>
                  <a:pt x="0" y="0"/>
                </a:moveTo>
                <a:lnTo>
                  <a:pt x="9418713" y="0"/>
                </a:lnTo>
                <a:lnTo>
                  <a:pt x="94187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77380" y="-4628829"/>
            <a:ext cx="6480810" cy="8229600"/>
          </a:xfrm>
          <a:custGeom>
            <a:avLst/>
            <a:gdLst/>
            <a:ahLst/>
            <a:cxnLst/>
            <a:rect l="l" t="t" r="r" b="b"/>
            <a:pathLst>
              <a:path w="6480810" h="822960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173970"/>
            <a:ext cx="13243396" cy="251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186"/>
              </a:lnSpc>
              <a:spcBef>
                <a:spcPct val="0"/>
              </a:spcBef>
            </a:pPr>
            <a:r>
              <a:rPr lang="en-US" sz="18100">
                <a:solidFill>
                  <a:srgbClr val="FEFEF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D</a:t>
            </a:r>
            <a:r>
              <a:rPr lang="en-US" sz="181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e</a:t>
            </a:r>
            <a:r>
              <a:rPr lang="en-US" sz="18100">
                <a:solidFill>
                  <a:srgbClr val="FEFEF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</a:t>
            </a:r>
            <a:r>
              <a:rPr lang="en-US" sz="181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od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623" y="6124083"/>
            <a:ext cx="13358812" cy="2077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2"/>
              </a:lnSpc>
            </a:pPr>
            <a:r>
              <a:rPr lang="en-US" sz="59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decentralised moderation solution</a:t>
            </a:r>
          </a:p>
          <a:p>
            <a:pPr algn="l">
              <a:lnSpc>
                <a:spcPts val="8362"/>
              </a:lnSpc>
              <a:spcBef>
                <a:spcPct val="0"/>
              </a:spcBef>
            </a:pPr>
            <a:endParaRPr lang="en-US" sz="59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2745791" y="1076325"/>
            <a:ext cx="13243396" cy="52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22"/>
              </a:lnSpc>
              <a:spcBef>
                <a:spcPct val="0"/>
              </a:spcBef>
            </a:pPr>
            <a:r>
              <a:rPr lang="en-US" sz="3794">
                <a:solidFill>
                  <a:srgbClr val="FEFEFE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TEAM NAME : KITTLER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02152" y="-5544141"/>
            <a:ext cx="6480810" cy="8229600"/>
          </a:xfrm>
          <a:custGeom>
            <a:avLst/>
            <a:gdLst/>
            <a:ahLst/>
            <a:cxnLst/>
            <a:rect l="l" t="t" r="r" b="b"/>
            <a:pathLst>
              <a:path w="6480810" h="822960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317557" y="-2320379"/>
            <a:ext cx="5994890" cy="5762588"/>
          </a:xfrm>
          <a:custGeom>
            <a:avLst/>
            <a:gdLst/>
            <a:ahLst/>
            <a:cxnLst/>
            <a:rect l="l" t="t" r="r" b="b"/>
            <a:pathLst>
              <a:path w="5994890" h="5762588">
                <a:moveTo>
                  <a:pt x="0" y="0"/>
                </a:moveTo>
                <a:lnTo>
                  <a:pt x="5994890" y="0"/>
                </a:lnTo>
                <a:lnTo>
                  <a:pt x="5994890" y="5762588"/>
                </a:lnTo>
                <a:lnTo>
                  <a:pt x="0" y="5762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26202" y="4667040"/>
            <a:ext cx="6416355" cy="4277570"/>
          </a:xfrm>
          <a:custGeom>
            <a:avLst/>
            <a:gdLst/>
            <a:ahLst/>
            <a:cxnLst/>
            <a:rect l="l" t="t" r="r" b="b"/>
            <a:pathLst>
              <a:path w="6416355" h="4277570">
                <a:moveTo>
                  <a:pt x="0" y="0"/>
                </a:moveTo>
                <a:lnTo>
                  <a:pt x="6416355" y="0"/>
                </a:lnTo>
                <a:lnTo>
                  <a:pt x="6416355" y="4277570"/>
                </a:lnTo>
                <a:lnTo>
                  <a:pt x="0" y="4277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4553" y="4609890"/>
            <a:ext cx="8325560" cy="319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global content moderation solutions market was valued at </a:t>
            </a:r>
            <a:r>
              <a:rPr lang="en-US" sz="2599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USD 9.02 billion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 2022.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561336" lvl="1" indent="-280668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 is expected to reach </a:t>
            </a:r>
            <a:r>
              <a:rPr lang="en-US" sz="2599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USD</a:t>
            </a:r>
            <a:r>
              <a:rPr lang="en-US" sz="2599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599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15.65 billion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by 2028, growing at a </a:t>
            </a:r>
            <a:r>
              <a:rPr lang="en-US" sz="2599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CAGR of 9.62%</a:t>
            </a:r>
            <a:r>
              <a:rPr lang="en-US" sz="25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[Source: Industry Research].</a:t>
            </a:r>
          </a:p>
          <a:p>
            <a:pPr algn="l">
              <a:lnSpc>
                <a:spcPts val="3639"/>
              </a:lnSpc>
            </a:pPr>
            <a:endParaRPr lang="en-US" sz="25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 rot="-209192">
            <a:off x="5371189" y="6946152"/>
            <a:ext cx="4654976" cy="1315031"/>
          </a:xfrm>
          <a:custGeom>
            <a:avLst/>
            <a:gdLst/>
            <a:ahLst/>
            <a:cxnLst/>
            <a:rect l="l" t="t" r="r" b="b"/>
            <a:pathLst>
              <a:path w="4654976" h="1315031">
                <a:moveTo>
                  <a:pt x="0" y="0"/>
                </a:moveTo>
                <a:lnTo>
                  <a:pt x="4654976" y="0"/>
                </a:lnTo>
                <a:lnTo>
                  <a:pt x="4654976" y="1315031"/>
                </a:lnTo>
                <a:lnTo>
                  <a:pt x="0" y="13150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20561" y="4667040"/>
            <a:ext cx="1483561" cy="4277570"/>
            <a:chOff x="0" y="0"/>
            <a:chExt cx="390732" cy="11266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0732" cy="1126603"/>
            </a:xfrm>
            <a:custGeom>
              <a:avLst/>
              <a:gdLst/>
              <a:ahLst/>
              <a:cxnLst/>
              <a:rect l="l" t="t" r="r" b="b"/>
              <a:pathLst>
                <a:path w="390732" h="1126603">
                  <a:moveTo>
                    <a:pt x="0" y="0"/>
                  </a:moveTo>
                  <a:lnTo>
                    <a:pt x="390732" y="0"/>
                  </a:lnTo>
                  <a:lnTo>
                    <a:pt x="390732" y="1126603"/>
                  </a:lnTo>
                  <a:lnTo>
                    <a:pt x="0" y="1126603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90732" cy="1164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5764637" y="4667040"/>
            <a:ext cx="1497635" cy="4277570"/>
            <a:chOff x="0" y="0"/>
            <a:chExt cx="394439" cy="11266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4439" cy="1126603"/>
            </a:xfrm>
            <a:custGeom>
              <a:avLst/>
              <a:gdLst/>
              <a:ahLst/>
              <a:cxnLst/>
              <a:rect l="l" t="t" r="r" b="b"/>
              <a:pathLst>
                <a:path w="394439" h="1126603">
                  <a:moveTo>
                    <a:pt x="0" y="0"/>
                  </a:moveTo>
                  <a:lnTo>
                    <a:pt x="394439" y="0"/>
                  </a:lnTo>
                  <a:lnTo>
                    <a:pt x="394439" y="1126603"/>
                  </a:lnTo>
                  <a:lnTo>
                    <a:pt x="0" y="1126603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94439" cy="1164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060053" y="7969553"/>
            <a:ext cx="6177506" cy="5995753"/>
          </a:xfrm>
          <a:custGeom>
            <a:avLst/>
            <a:gdLst/>
            <a:ahLst/>
            <a:cxnLst/>
            <a:rect l="l" t="t" r="r" b="b"/>
            <a:pathLst>
              <a:path w="6177506" h="5995753">
                <a:moveTo>
                  <a:pt x="0" y="0"/>
                </a:moveTo>
                <a:lnTo>
                  <a:pt x="6177506" y="0"/>
                </a:lnTo>
                <a:lnTo>
                  <a:pt x="6177506" y="5995753"/>
                </a:lnTo>
                <a:lnTo>
                  <a:pt x="0" y="59957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66" b="-2366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394721" y="798307"/>
            <a:ext cx="10717335" cy="2258864"/>
            <a:chOff x="0" y="0"/>
            <a:chExt cx="14289779" cy="301181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504743"/>
              <a:ext cx="14289779" cy="150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70"/>
                </a:lnSpc>
                <a:spcBef>
                  <a:spcPct val="0"/>
                </a:spcBef>
              </a:pPr>
              <a:r>
                <a:rPr lang="en-US" sz="7991">
                  <a:solidFill>
                    <a:srgbClr val="FFFFFF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MARKET ANALYSIS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599359" y="104775"/>
              <a:ext cx="9091062" cy="1507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47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77333" y="1040644"/>
            <a:ext cx="13163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17612" y="-1438768"/>
            <a:ext cx="7575650" cy="6069989"/>
          </a:xfrm>
          <a:custGeom>
            <a:avLst/>
            <a:gdLst/>
            <a:ahLst/>
            <a:cxnLst/>
            <a:rect l="l" t="t" r="r" b="b"/>
            <a:pathLst>
              <a:path w="7575650" h="6069989">
                <a:moveTo>
                  <a:pt x="0" y="0"/>
                </a:moveTo>
                <a:lnTo>
                  <a:pt x="7575650" y="0"/>
                </a:lnTo>
                <a:lnTo>
                  <a:pt x="7575650" y="6069990"/>
                </a:lnTo>
                <a:lnTo>
                  <a:pt x="0" y="606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92500" y="5468624"/>
            <a:ext cx="9753600" cy="8229600"/>
          </a:xfrm>
          <a:custGeom>
            <a:avLst/>
            <a:gdLst/>
            <a:ahLst/>
            <a:cxnLst/>
            <a:rect l="l" t="t" r="r" b="b"/>
            <a:pathLst>
              <a:path w="9753600" h="8229600">
                <a:moveTo>
                  <a:pt x="0" y="0"/>
                </a:moveTo>
                <a:lnTo>
                  <a:pt x="9753600" y="0"/>
                </a:lnTo>
                <a:lnTo>
                  <a:pt x="9753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38316" y="4276174"/>
            <a:ext cx="11045568" cy="4982126"/>
          </a:xfrm>
          <a:custGeom>
            <a:avLst/>
            <a:gdLst/>
            <a:ahLst/>
            <a:cxnLst/>
            <a:rect l="l" t="t" r="r" b="b"/>
            <a:pathLst>
              <a:path w="11045568" h="4982126">
                <a:moveTo>
                  <a:pt x="0" y="0"/>
                </a:moveTo>
                <a:lnTo>
                  <a:pt x="11045568" y="0"/>
                </a:lnTo>
                <a:lnTo>
                  <a:pt x="11045568" y="4982126"/>
                </a:lnTo>
                <a:lnTo>
                  <a:pt x="0" y="498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32" b="-19196"/>
            </a:stretch>
          </a:blipFill>
        </p:spPr>
      </p:sp>
      <p:sp>
        <p:nvSpPr>
          <p:cNvPr id="5" name="Freeform 5"/>
          <p:cNvSpPr/>
          <p:nvPr/>
        </p:nvSpPr>
        <p:spPr>
          <a:xfrm rot="-558193">
            <a:off x="13528781" y="1784107"/>
            <a:ext cx="2659190" cy="4114800"/>
          </a:xfrm>
          <a:custGeom>
            <a:avLst/>
            <a:gdLst/>
            <a:ahLst/>
            <a:cxnLst/>
            <a:rect l="l" t="t" r="r" b="b"/>
            <a:pathLst>
              <a:path w="2659190" h="4114800">
                <a:moveTo>
                  <a:pt x="0" y="0"/>
                </a:moveTo>
                <a:lnTo>
                  <a:pt x="2659190" y="0"/>
                </a:lnTo>
                <a:lnTo>
                  <a:pt x="26591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3045" y="757342"/>
            <a:ext cx="15416110" cy="3016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513" lvl="1" indent="-268256" algn="l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amount of user-generated content (UGC) on social media platforms will </a:t>
            </a:r>
            <a:r>
              <a:rPr lang="en-US" sz="2485">
                <a:solidFill>
                  <a:srgbClr val="FF914D"/>
                </a:solidFill>
                <a:latin typeface="Canva Sans"/>
                <a:ea typeface="Canva Sans"/>
                <a:cs typeface="Canva Sans"/>
                <a:sym typeface="Canva Sans"/>
              </a:rPr>
              <a:t>grow by 22.5% annually</a:t>
            </a:r>
            <a:r>
              <a:rPr lang="en-US" sz="24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through  2027 [Source: Statista]. </a:t>
            </a:r>
            <a:r>
              <a:rPr lang="en-US" sz="2485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rising UGC volume fuels the demand for efficient moderation .</a:t>
            </a:r>
          </a:p>
          <a:p>
            <a:pPr algn="l">
              <a:lnSpc>
                <a:spcPts val="3479"/>
              </a:lnSpc>
            </a:pPr>
            <a:endParaRPr lang="en-US" sz="2485">
              <a:solidFill>
                <a:srgbClr val="FF914D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6513" lvl="1" indent="-268256" algn="l">
              <a:lnSpc>
                <a:spcPts val="3479"/>
              </a:lnSpc>
              <a:buFont typeface="Arial"/>
              <a:buChar char="•"/>
            </a:pPr>
            <a:r>
              <a:rPr lang="en-US" sz="24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Concerns about </a:t>
            </a:r>
            <a:r>
              <a:rPr lang="en-US" sz="2485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 safety, misinformation</a:t>
            </a:r>
            <a:r>
              <a:rPr lang="en-US" sz="24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sz="2485">
                <a:solidFill>
                  <a:srgbClr val="FF914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brand reputation</a:t>
            </a:r>
            <a:r>
              <a:rPr lang="en-US" sz="24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are driving businesses to explore innovative solutions like user-driven moderation</a:t>
            </a:r>
          </a:p>
          <a:p>
            <a:pPr algn="l">
              <a:lnSpc>
                <a:spcPts val="3167"/>
              </a:lnSpc>
            </a:pPr>
            <a:endParaRPr lang="en-US" sz="2485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3915" y="1757746"/>
            <a:ext cx="6547418" cy="2844559"/>
            <a:chOff x="0" y="0"/>
            <a:chExt cx="1844246" cy="8012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44246" cy="801242"/>
            </a:xfrm>
            <a:custGeom>
              <a:avLst/>
              <a:gdLst/>
              <a:ahLst/>
              <a:cxnLst/>
              <a:rect l="l" t="t" r="r" b="b"/>
              <a:pathLst>
                <a:path w="1844246" h="801242">
                  <a:moveTo>
                    <a:pt x="23649" y="0"/>
                  </a:moveTo>
                  <a:lnTo>
                    <a:pt x="1820597" y="0"/>
                  </a:lnTo>
                  <a:cubicBezTo>
                    <a:pt x="1826869" y="0"/>
                    <a:pt x="1832884" y="2492"/>
                    <a:pt x="1837319" y="6927"/>
                  </a:cubicBezTo>
                  <a:cubicBezTo>
                    <a:pt x="1841754" y="11362"/>
                    <a:pt x="1844246" y="17377"/>
                    <a:pt x="1844246" y="23649"/>
                  </a:cubicBezTo>
                  <a:lnTo>
                    <a:pt x="1844246" y="777593"/>
                  </a:lnTo>
                  <a:cubicBezTo>
                    <a:pt x="1844246" y="783865"/>
                    <a:pt x="1841754" y="789880"/>
                    <a:pt x="1837319" y="794315"/>
                  </a:cubicBezTo>
                  <a:cubicBezTo>
                    <a:pt x="1832884" y="798750"/>
                    <a:pt x="1826869" y="801242"/>
                    <a:pt x="1820597" y="801242"/>
                  </a:cubicBezTo>
                  <a:lnTo>
                    <a:pt x="23649" y="801242"/>
                  </a:lnTo>
                  <a:cubicBezTo>
                    <a:pt x="17377" y="801242"/>
                    <a:pt x="11362" y="798750"/>
                    <a:pt x="6927" y="794315"/>
                  </a:cubicBezTo>
                  <a:cubicBezTo>
                    <a:pt x="2492" y="789880"/>
                    <a:pt x="0" y="783865"/>
                    <a:pt x="0" y="777593"/>
                  </a:cubicBezTo>
                  <a:lnTo>
                    <a:pt x="0" y="23649"/>
                  </a:lnTo>
                  <a:cubicBezTo>
                    <a:pt x="0" y="17377"/>
                    <a:pt x="2492" y="11362"/>
                    <a:pt x="6927" y="6927"/>
                  </a:cubicBezTo>
                  <a:cubicBezTo>
                    <a:pt x="11362" y="2492"/>
                    <a:pt x="17377" y="0"/>
                    <a:pt x="236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B597F6">
                      <a:alpha val="100000"/>
                    </a:srgbClr>
                  </a:gs>
                  <a:gs pos="100000">
                    <a:srgbClr val="96C6EA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373915" y="6118878"/>
            <a:ext cx="6547418" cy="2844559"/>
            <a:chOff x="0" y="0"/>
            <a:chExt cx="1844246" cy="8012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4246" cy="801242"/>
            </a:xfrm>
            <a:custGeom>
              <a:avLst/>
              <a:gdLst/>
              <a:ahLst/>
              <a:cxnLst/>
              <a:rect l="l" t="t" r="r" b="b"/>
              <a:pathLst>
                <a:path w="1844246" h="801242">
                  <a:moveTo>
                    <a:pt x="23649" y="0"/>
                  </a:moveTo>
                  <a:lnTo>
                    <a:pt x="1820597" y="0"/>
                  </a:lnTo>
                  <a:cubicBezTo>
                    <a:pt x="1826869" y="0"/>
                    <a:pt x="1832884" y="2492"/>
                    <a:pt x="1837319" y="6927"/>
                  </a:cubicBezTo>
                  <a:cubicBezTo>
                    <a:pt x="1841754" y="11362"/>
                    <a:pt x="1844246" y="17377"/>
                    <a:pt x="1844246" y="23649"/>
                  </a:cubicBezTo>
                  <a:lnTo>
                    <a:pt x="1844246" y="777593"/>
                  </a:lnTo>
                  <a:cubicBezTo>
                    <a:pt x="1844246" y="783865"/>
                    <a:pt x="1841754" y="789880"/>
                    <a:pt x="1837319" y="794315"/>
                  </a:cubicBezTo>
                  <a:cubicBezTo>
                    <a:pt x="1832884" y="798750"/>
                    <a:pt x="1826869" y="801242"/>
                    <a:pt x="1820597" y="801242"/>
                  </a:cubicBezTo>
                  <a:lnTo>
                    <a:pt x="23649" y="801242"/>
                  </a:lnTo>
                  <a:cubicBezTo>
                    <a:pt x="17377" y="801242"/>
                    <a:pt x="11362" y="798750"/>
                    <a:pt x="6927" y="794315"/>
                  </a:cubicBezTo>
                  <a:cubicBezTo>
                    <a:pt x="2492" y="789880"/>
                    <a:pt x="0" y="783865"/>
                    <a:pt x="0" y="777593"/>
                  </a:cubicBezTo>
                  <a:lnTo>
                    <a:pt x="0" y="23649"/>
                  </a:lnTo>
                  <a:cubicBezTo>
                    <a:pt x="0" y="17377"/>
                    <a:pt x="2492" y="11362"/>
                    <a:pt x="6927" y="6927"/>
                  </a:cubicBezTo>
                  <a:cubicBezTo>
                    <a:pt x="11362" y="2492"/>
                    <a:pt x="17377" y="0"/>
                    <a:pt x="236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B597F6">
                      <a:alpha val="100000"/>
                    </a:srgbClr>
                  </a:gs>
                  <a:gs pos="100000">
                    <a:srgbClr val="96C6EA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0373915" y="1134344"/>
            <a:ext cx="290594" cy="290594"/>
          </a:xfrm>
          <a:custGeom>
            <a:avLst/>
            <a:gdLst/>
            <a:ahLst/>
            <a:cxnLst/>
            <a:rect l="l" t="t" r="r" b="b"/>
            <a:pathLst>
              <a:path w="290594" h="290594">
                <a:moveTo>
                  <a:pt x="290594" y="290594"/>
                </a:moveTo>
                <a:lnTo>
                  <a:pt x="0" y="290594"/>
                </a:lnTo>
                <a:lnTo>
                  <a:pt x="0" y="0"/>
                </a:lnTo>
                <a:lnTo>
                  <a:pt x="290594" y="0"/>
                </a:lnTo>
                <a:lnTo>
                  <a:pt x="290594" y="2905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0373915" y="5495476"/>
            <a:ext cx="290594" cy="290594"/>
          </a:xfrm>
          <a:custGeom>
            <a:avLst/>
            <a:gdLst/>
            <a:ahLst/>
            <a:cxnLst/>
            <a:rect l="l" t="t" r="r" b="b"/>
            <a:pathLst>
              <a:path w="290594" h="290594">
                <a:moveTo>
                  <a:pt x="290594" y="290594"/>
                </a:moveTo>
                <a:lnTo>
                  <a:pt x="0" y="290594"/>
                </a:lnTo>
                <a:lnTo>
                  <a:pt x="0" y="0"/>
                </a:lnTo>
                <a:lnTo>
                  <a:pt x="290594" y="0"/>
                </a:lnTo>
                <a:lnTo>
                  <a:pt x="290594" y="29059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41028">
            <a:off x="-3650188" y="-1420566"/>
            <a:ext cx="6748334" cy="4487642"/>
          </a:xfrm>
          <a:custGeom>
            <a:avLst/>
            <a:gdLst/>
            <a:ahLst/>
            <a:cxnLst/>
            <a:rect l="l" t="t" r="r" b="b"/>
            <a:pathLst>
              <a:path w="6748334" h="4487642">
                <a:moveTo>
                  <a:pt x="0" y="0"/>
                </a:moveTo>
                <a:lnTo>
                  <a:pt x="6748333" y="0"/>
                </a:lnTo>
                <a:lnTo>
                  <a:pt x="6748333" y="4487642"/>
                </a:lnTo>
                <a:lnTo>
                  <a:pt x="0" y="4487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47079" y="1424938"/>
            <a:ext cx="5783539" cy="5053367"/>
          </a:xfrm>
          <a:custGeom>
            <a:avLst/>
            <a:gdLst/>
            <a:ahLst/>
            <a:cxnLst/>
            <a:rect l="l" t="t" r="r" b="b"/>
            <a:pathLst>
              <a:path w="5783539" h="5053367">
                <a:moveTo>
                  <a:pt x="0" y="0"/>
                </a:moveTo>
                <a:lnTo>
                  <a:pt x="5783539" y="0"/>
                </a:lnTo>
                <a:lnTo>
                  <a:pt x="5783539" y="5053367"/>
                </a:lnTo>
                <a:lnTo>
                  <a:pt x="0" y="5053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9812535">
            <a:off x="16223987" y="4159939"/>
            <a:ext cx="3669160" cy="2439992"/>
          </a:xfrm>
          <a:custGeom>
            <a:avLst/>
            <a:gdLst/>
            <a:ahLst/>
            <a:cxnLst/>
            <a:rect l="l" t="t" r="r" b="b"/>
            <a:pathLst>
              <a:path w="3669160" h="2439992">
                <a:moveTo>
                  <a:pt x="0" y="0"/>
                </a:moveTo>
                <a:lnTo>
                  <a:pt x="3669160" y="0"/>
                </a:lnTo>
                <a:lnTo>
                  <a:pt x="3669160" y="2439991"/>
                </a:lnTo>
                <a:lnTo>
                  <a:pt x="0" y="243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95143" y="5198490"/>
            <a:ext cx="7366678" cy="130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22"/>
              </a:lnSpc>
              <a:spcBef>
                <a:spcPct val="0"/>
              </a:spcBef>
            </a:pPr>
            <a:r>
              <a:rPr lang="en-US" sz="945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9338" y="3903986"/>
            <a:ext cx="6560767" cy="131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22"/>
              </a:lnSpc>
              <a:spcBef>
                <a:spcPct val="0"/>
              </a:spcBef>
            </a:pPr>
            <a:r>
              <a:rPr lang="en-US" sz="945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BUSINESS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65109" y="2334904"/>
            <a:ext cx="5765030" cy="163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316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DeMod aims to be a business to business (B2B) service based company, that provides moderation services to our clients.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65109" y="6698647"/>
            <a:ext cx="5765030" cy="1636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2"/>
              </a:lnSpc>
            </a:pPr>
            <a:r>
              <a:rPr lang="en-US" sz="2316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We plan on providing monetary incentives in the form of tokens that will further integrate with the blockchain and result in a crypto currency for our users.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32818" y="1140899"/>
            <a:ext cx="6238390" cy="39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87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HOW WE MAKE MONEY?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32818" y="5502031"/>
            <a:ext cx="5697320" cy="39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877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WHY USERS COME TO US?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95143" y="2899045"/>
            <a:ext cx="13163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8496">
            <a:off x="-1946375" y="-1147444"/>
            <a:ext cx="9233900" cy="8068120"/>
          </a:xfrm>
          <a:custGeom>
            <a:avLst/>
            <a:gdLst/>
            <a:ahLst/>
            <a:cxnLst/>
            <a:rect l="l" t="t" r="r" b="b"/>
            <a:pathLst>
              <a:path w="9233900" h="8068120">
                <a:moveTo>
                  <a:pt x="0" y="0"/>
                </a:moveTo>
                <a:lnTo>
                  <a:pt x="9233900" y="0"/>
                </a:lnTo>
                <a:lnTo>
                  <a:pt x="9233900" y="8068120"/>
                </a:lnTo>
                <a:lnTo>
                  <a:pt x="0" y="8068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91265">
            <a:off x="9337295" y="4036594"/>
            <a:ext cx="9803119" cy="8229600"/>
          </a:xfrm>
          <a:custGeom>
            <a:avLst/>
            <a:gdLst/>
            <a:ahLst/>
            <a:cxnLst/>
            <a:rect l="l" t="t" r="r" b="b"/>
            <a:pathLst>
              <a:path w="9803119" h="8229600">
                <a:moveTo>
                  <a:pt x="0" y="0"/>
                </a:moveTo>
                <a:lnTo>
                  <a:pt x="9803119" y="0"/>
                </a:lnTo>
                <a:lnTo>
                  <a:pt x="98031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51" b="-255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960586"/>
            <a:ext cx="14947757" cy="130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22"/>
              </a:lnSpc>
              <a:spcBef>
                <a:spcPct val="0"/>
              </a:spcBef>
            </a:pPr>
            <a:r>
              <a:rPr lang="en-US" sz="945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POTENTIAL PARTNERS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342298"/>
            <a:ext cx="3491128" cy="47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3"/>
              </a:lnSpc>
              <a:spcBef>
                <a:spcPct val="0"/>
              </a:spcBef>
            </a:pPr>
            <a:r>
              <a:rPr lang="en-US" sz="347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TWITTER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17241" y="6342298"/>
            <a:ext cx="2595263" cy="47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3"/>
              </a:lnSpc>
              <a:spcBef>
                <a:spcPct val="0"/>
              </a:spcBef>
            </a:pPr>
            <a:r>
              <a:rPr lang="en-US" sz="347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YOUTUBE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666498"/>
            <a:ext cx="3159504" cy="48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3"/>
              </a:lnSpc>
              <a:spcBef>
                <a:spcPct val="0"/>
              </a:spcBef>
            </a:pPr>
            <a:r>
              <a:rPr lang="en-US" sz="347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INSTAGRAM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7241" y="7670504"/>
            <a:ext cx="2842980" cy="48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83"/>
              </a:lnSpc>
              <a:spcBef>
                <a:spcPct val="0"/>
              </a:spcBef>
            </a:pPr>
            <a:r>
              <a:rPr lang="en-US" sz="347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WIKIPEDIA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145492"/>
            <a:ext cx="12817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09918" y="6227998"/>
            <a:ext cx="1803213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REDDIT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64835" y="7513412"/>
            <a:ext cx="2093379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QUORA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1245603"/>
            <a:ext cx="11009957" cy="13319203"/>
          </a:xfrm>
          <a:custGeom>
            <a:avLst/>
            <a:gdLst/>
            <a:ahLst/>
            <a:cxnLst/>
            <a:rect l="l" t="t" r="r" b="b"/>
            <a:pathLst>
              <a:path w="11009957" h="13319203">
                <a:moveTo>
                  <a:pt x="0" y="0"/>
                </a:moveTo>
                <a:lnTo>
                  <a:pt x="11009957" y="0"/>
                </a:lnTo>
                <a:lnTo>
                  <a:pt x="11009957" y="13319203"/>
                </a:lnTo>
                <a:lnTo>
                  <a:pt x="0" y="133192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748543"/>
            <a:ext cx="14947757" cy="130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22"/>
              </a:lnSpc>
              <a:spcBef>
                <a:spcPct val="0"/>
              </a:spcBef>
            </a:pPr>
            <a:r>
              <a:rPr lang="en-US" sz="9455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TECH STACK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33450"/>
            <a:ext cx="12817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973033"/>
            <a:ext cx="8864322" cy="562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59"/>
              </a:lnSpc>
            </a:pPr>
            <a:r>
              <a:rPr lang="en-US" sz="5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GOLANG</a:t>
            </a:r>
          </a:p>
          <a:p>
            <a:pPr algn="just">
              <a:lnSpc>
                <a:spcPts val="6359"/>
              </a:lnSpc>
            </a:pPr>
            <a:r>
              <a:rPr lang="en-US" sz="5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SOLIDITY</a:t>
            </a:r>
          </a:p>
          <a:p>
            <a:pPr algn="just">
              <a:lnSpc>
                <a:spcPts val="6359"/>
              </a:lnSpc>
            </a:pPr>
            <a:r>
              <a:rPr lang="en-US" sz="5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SUPABASE</a:t>
            </a:r>
          </a:p>
          <a:p>
            <a:pPr algn="just">
              <a:lnSpc>
                <a:spcPts val="6359"/>
              </a:lnSpc>
            </a:pPr>
            <a:endParaRPr lang="en-US" sz="5999">
              <a:solidFill>
                <a:srgbClr val="FFFFFF"/>
              </a:solidFill>
              <a:latin typeface="Montaser Arabic"/>
              <a:ea typeface="Montaser Arabic"/>
              <a:cs typeface="Montaser Arabic"/>
              <a:sym typeface="Montaser Arabic"/>
            </a:endParaRPr>
          </a:p>
          <a:p>
            <a:pPr algn="just">
              <a:lnSpc>
                <a:spcPts val="6359"/>
              </a:lnSpc>
            </a:pPr>
            <a:r>
              <a:rPr lang="en-US" sz="5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TAILWIND CSS</a:t>
            </a:r>
          </a:p>
          <a:p>
            <a:pPr algn="just">
              <a:lnSpc>
                <a:spcPts val="6359"/>
              </a:lnSpc>
            </a:pPr>
            <a:r>
              <a:rPr lang="en-US" sz="5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COMPANY TECHSTACK</a:t>
            </a:r>
          </a:p>
          <a:p>
            <a:pPr algn="just">
              <a:lnSpc>
                <a:spcPts val="6359"/>
              </a:lnSpc>
            </a:pPr>
            <a:endParaRPr lang="en-US" sz="5999">
              <a:solidFill>
                <a:srgbClr val="FFFFFF"/>
              </a:solidFill>
              <a:latin typeface="Montaser Arabic"/>
              <a:ea typeface="Montaser Arabic"/>
              <a:cs typeface="Montaser Arabic"/>
              <a:sym typeface="Montaser Arab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573">
            <a:off x="16385901" y="5088337"/>
            <a:ext cx="3804198" cy="3656785"/>
          </a:xfrm>
          <a:custGeom>
            <a:avLst/>
            <a:gdLst/>
            <a:ahLst/>
            <a:cxnLst/>
            <a:rect l="l" t="t" r="r" b="b"/>
            <a:pathLst>
              <a:path w="3804198" h="3656785">
                <a:moveTo>
                  <a:pt x="0" y="0"/>
                </a:moveTo>
                <a:lnTo>
                  <a:pt x="3804198" y="0"/>
                </a:lnTo>
                <a:lnTo>
                  <a:pt x="3804198" y="3656785"/>
                </a:lnTo>
                <a:lnTo>
                  <a:pt x="0" y="365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66716">
            <a:off x="-3006447" y="-1347583"/>
            <a:ext cx="4663395" cy="5502532"/>
          </a:xfrm>
          <a:custGeom>
            <a:avLst/>
            <a:gdLst/>
            <a:ahLst/>
            <a:cxnLst/>
            <a:rect l="l" t="t" r="r" b="b"/>
            <a:pathLst>
              <a:path w="4663395" h="5502532">
                <a:moveTo>
                  <a:pt x="0" y="0"/>
                </a:moveTo>
                <a:lnTo>
                  <a:pt x="4663396" y="0"/>
                </a:lnTo>
                <a:lnTo>
                  <a:pt x="4663396" y="5502532"/>
                </a:lnTo>
                <a:lnTo>
                  <a:pt x="0" y="5502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72621" y="-1949474"/>
            <a:ext cx="5928357" cy="5239186"/>
          </a:xfrm>
          <a:custGeom>
            <a:avLst/>
            <a:gdLst/>
            <a:ahLst/>
            <a:cxnLst/>
            <a:rect l="l" t="t" r="r" b="b"/>
            <a:pathLst>
              <a:path w="5928357" h="5239186">
                <a:moveTo>
                  <a:pt x="0" y="0"/>
                </a:moveTo>
                <a:lnTo>
                  <a:pt x="5928357" y="0"/>
                </a:lnTo>
                <a:lnTo>
                  <a:pt x="5928357" y="5239186"/>
                </a:lnTo>
                <a:lnTo>
                  <a:pt x="0" y="5239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20154" y="1766521"/>
            <a:ext cx="11047691" cy="1104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0"/>
              </a:lnSpc>
              <a:spcBef>
                <a:spcPct val="0"/>
              </a:spcBef>
            </a:pPr>
            <a:r>
              <a:rPr lang="en-US" sz="7991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22151" y="7320889"/>
            <a:ext cx="5240114" cy="72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7"/>
              </a:lnSpc>
            </a:pPr>
            <a:r>
              <a:rPr lang="en-US" sz="2105">
                <a:solidFill>
                  <a:srgbClr val="1E1E1E"/>
                </a:solidFill>
                <a:latin typeface="TT Firs Neue"/>
                <a:ea typeface="TT Firs Neue"/>
                <a:cs typeface="TT Firs Neue"/>
                <a:sym typeface="TT Firs Neue"/>
              </a:rPr>
              <a:t>Write a short statement about the consumer's assessment of your product. </a:t>
            </a:r>
          </a:p>
        </p:txBody>
      </p:sp>
      <p:sp>
        <p:nvSpPr>
          <p:cNvPr id="7" name="Freeform 7"/>
          <p:cNvSpPr/>
          <p:nvPr/>
        </p:nvSpPr>
        <p:spPr>
          <a:xfrm rot="3103999">
            <a:off x="-1591889" y="6176567"/>
            <a:ext cx="3183778" cy="3847465"/>
          </a:xfrm>
          <a:custGeom>
            <a:avLst/>
            <a:gdLst/>
            <a:ahLst/>
            <a:cxnLst/>
            <a:rect l="l" t="t" r="r" b="b"/>
            <a:pathLst>
              <a:path w="3183778" h="3847465">
                <a:moveTo>
                  <a:pt x="0" y="0"/>
                </a:moveTo>
                <a:lnTo>
                  <a:pt x="3183778" y="0"/>
                </a:lnTo>
                <a:lnTo>
                  <a:pt x="3183778" y="3847466"/>
                </a:lnTo>
                <a:lnTo>
                  <a:pt x="0" y="38474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990765"/>
            <a:ext cx="16523845" cy="634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3731" lvl="1" indent="-351865" algn="l">
              <a:lnSpc>
                <a:spcPts val="4563"/>
              </a:lnSpc>
              <a:buFont typeface="Arial"/>
              <a:buChar char="•"/>
            </a:pPr>
            <a:r>
              <a:rPr lang="en-US" sz="325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6" tooltip="https://www.linkedin.com/pulse/text-content-moderation-solution-market-size-share"/>
              </a:rPr>
              <a:t>https://www.linkedin.com/pulse/text-content-moderation-solution-market-size-share</a:t>
            </a:r>
          </a:p>
          <a:p>
            <a:pPr algn="l">
              <a:lnSpc>
                <a:spcPts val="4563"/>
              </a:lnSpc>
            </a:pPr>
            <a:endParaRPr lang="en-US" sz="3259" u="sng">
              <a:solidFill>
                <a:srgbClr val="FFFFFF"/>
              </a:solidFill>
              <a:latin typeface="Arimo"/>
              <a:ea typeface="Arimo"/>
              <a:cs typeface="Arimo"/>
              <a:sym typeface="Arimo"/>
              <a:hlinkClick r:id="rId6" tooltip="https://www.linkedin.com/pulse/text-content-moderation-solution-market-size-share"/>
            </a:endParaRPr>
          </a:p>
          <a:p>
            <a:pPr marL="703731" lvl="1" indent="-351865" algn="l">
              <a:lnSpc>
                <a:spcPts val="4563"/>
              </a:lnSpc>
              <a:buFont typeface="Arial"/>
              <a:buChar char="•"/>
            </a:pPr>
            <a:r>
              <a:rPr lang="en-US" sz="325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https://embedsocial.com/blog/ugc-statistics/</a:t>
            </a:r>
          </a:p>
          <a:p>
            <a:pPr algn="l">
              <a:lnSpc>
                <a:spcPts val="4563"/>
              </a:lnSpc>
            </a:pPr>
            <a:endParaRPr lang="en-US" sz="3259" u="sng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03731" lvl="1" indent="-351865" algn="l">
              <a:lnSpc>
                <a:spcPts val="4563"/>
              </a:lnSpc>
              <a:buFont typeface="Arial"/>
              <a:buChar char="•"/>
            </a:pPr>
            <a:r>
              <a:rPr lang="en-US" sz="325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https://ethereum.org/en/zero-knowledge-proofs/#how-do-zero-knowledge-proofs-work</a:t>
            </a:r>
          </a:p>
          <a:p>
            <a:pPr algn="l">
              <a:lnSpc>
                <a:spcPts val="4563"/>
              </a:lnSpc>
            </a:pPr>
            <a:endParaRPr lang="en-US" sz="3259" u="sng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marL="703731" lvl="1" indent="-351865" algn="l">
              <a:lnSpc>
                <a:spcPts val="4563"/>
              </a:lnSpc>
              <a:buFont typeface="Arial"/>
              <a:buChar char="•"/>
            </a:pPr>
            <a:r>
              <a:rPr lang="en-US" sz="325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https://medium.com/coinmonks/zk-starks-create-verifiable-trust-even-against-quantum-computers-dd9c6a2bb13d</a:t>
            </a:r>
          </a:p>
          <a:p>
            <a:pPr algn="l">
              <a:lnSpc>
                <a:spcPts val="4563"/>
              </a:lnSpc>
            </a:pPr>
            <a:endParaRPr lang="en-US" sz="3259" u="sng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563"/>
              </a:lnSpc>
            </a:pPr>
            <a:endParaRPr lang="en-US" sz="3259" u="sng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4563"/>
              </a:lnSpc>
            </a:pPr>
            <a:endParaRPr lang="en-US" sz="3259" u="sng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63974" y="774651"/>
            <a:ext cx="131635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75416" y="1756675"/>
            <a:ext cx="6480810" cy="8229600"/>
          </a:xfrm>
          <a:custGeom>
            <a:avLst/>
            <a:gdLst/>
            <a:ahLst/>
            <a:cxnLst/>
            <a:rect l="l" t="t" r="r" b="b"/>
            <a:pathLst>
              <a:path w="6480810" h="822960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04503" y="23913"/>
            <a:ext cx="3932146" cy="4002184"/>
          </a:xfrm>
          <a:custGeom>
            <a:avLst/>
            <a:gdLst/>
            <a:ahLst/>
            <a:cxnLst/>
            <a:rect l="l" t="t" r="r" b="b"/>
            <a:pathLst>
              <a:path w="3932146" h="4002184">
                <a:moveTo>
                  <a:pt x="0" y="0"/>
                </a:moveTo>
                <a:lnTo>
                  <a:pt x="3932146" y="0"/>
                </a:lnTo>
                <a:lnTo>
                  <a:pt x="3932146" y="4002185"/>
                </a:lnTo>
                <a:lnTo>
                  <a:pt x="0" y="4002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643828" y="-391996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87272" y="6484544"/>
            <a:ext cx="9841876" cy="167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720"/>
              </a:lnSpc>
              <a:spcBef>
                <a:spcPct val="0"/>
              </a:spcBef>
            </a:pPr>
            <a:r>
              <a:rPr lang="en-US" sz="12000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0972" y="5445050"/>
            <a:ext cx="984187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24773" y="6773072"/>
            <a:ext cx="3101954" cy="102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38"/>
              </a:lnSpc>
            </a:pPr>
            <a:r>
              <a:rPr lang="en-US" sz="595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36649" y="5329479"/>
            <a:ext cx="3423427" cy="100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PRANAV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57208" y="6782597"/>
            <a:ext cx="3471940" cy="100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PRANAY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3629" y="5329479"/>
            <a:ext cx="4100244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ANIL</a:t>
            </a:r>
          </a:p>
        </p:txBody>
      </p:sp>
      <p:sp>
        <p:nvSpPr>
          <p:cNvPr id="12" name="AutoShape 12"/>
          <p:cNvSpPr/>
          <p:nvPr/>
        </p:nvSpPr>
        <p:spPr>
          <a:xfrm flipH="1">
            <a:off x="7561359" y="4789339"/>
            <a:ext cx="0" cy="446896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6790508">
            <a:off x="-2207783" y="-2495882"/>
            <a:ext cx="9246742" cy="8229600"/>
          </a:xfrm>
          <a:custGeom>
            <a:avLst/>
            <a:gdLst/>
            <a:ahLst/>
            <a:cxnLst/>
            <a:rect l="l" t="t" r="r" b="b"/>
            <a:pathLst>
              <a:path w="9246742" h="8229600">
                <a:moveTo>
                  <a:pt x="0" y="0"/>
                </a:moveTo>
                <a:lnTo>
                  <a:pt x="9246742" y="0"/>
                </a:lnTo>
                <a:lnTo>
                  <a:pt x="92467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80385" y="5336187"/>
            <a:ext cx="8067127" cy="8229600"/>
          </a:xfrm>
          <a:custGeom>
            <a:avLst/>
            <a:gdLst/>
            <a:ahLst/>
            <a:cxnLst/>
            <a:rect l="l" t="t" r="r" b="b"/>
            <a:pathLst>
              <a:path w="8067127" h="8229600">
                <a:moveTo>
                  <a:pt x="0" y="0"/>
                </a:moveTo>
                <a:lnTo>
                  <a:pt x="8067128" y="0"/>
                </a:lnTo>
                <a:lnTo>
                  <a:pt x="80671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38790" y="4516438"/>
            <a:ext cx="7880152" cy="138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  <a:spcBef>
                <a:spcPct val="0"/>
              </a:spcBef>
            </a:pPr>
            <a:r>
              <a:rPr lang="en-US" sz="9999">
                <a:solidFill>
                  <a:srgbClr val="E4E2D8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50235" y="-1901085"/>
            <a:ext cx="5494959" cy="6483728"/>
          </a:xfrm>
          <a:custGeom>
            <a:avLst/>
            <a:gdLst/>
            <a:ahLst/>
            <a:cxnLst/>
            <a:rect l="l" t="t" r="r" b="b"/>
            <a:pathLst>
              <a:path w="5494959" h="6483728">
                <a:moveTo>
                  <a:pt x="0" y="0"/>
                </a:moveTo>
                <a:lnTo>
                  <a:pt x="5494959" y="0"/>
                </a:lnTo>
                <a:lnTo>
                  <a:pt x="5494959" y="6483727"/>
                </a:lnTo>
                <a:lnTo>
                  <a:pt x="0" y="6483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531290" y="857250"/>
            <a:ext cx="1241243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46977"/>
            <a:ext cx="1790700" cy="119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</a:p>
        </p:txBody>
      </p:sp>
      <p:sp>
        <p:nvSpPr>
          <p:cNvPr id="5" name="Freeform 5"/>
          <p:cNvSpPr/>
          <p:nvPr/>
        </p:nvSpPr>
        <p:spPr>
          <a:xfrm>
            <a:off x="-531290" y="8352240"/>
            <a:ext cx="4458119" cy="4531760"/>
          </a:xfrm>
          <a:custGeom>
            <a:avLst/>
            <a:gdLst/>
            <a:ahLst/>
            <a:cxnLst/>
            <a:rect l="l" t="t" r="r" b="b"/>
            <a:pathLst>
              <a:path w="4458119" h="4531760">
                <a:moveTo>
                  <a:pt x="0" y="0"/>
                </a:moveTo>
                <a:lnTo>
                  <a:pt x="4458119" y="0"/>
                </a:lnTo>
                <a:lnTo>
                  <a:pt x="4458119" y="4531761"/>
                </a:lnTo>
                <a:lnTo>
                  <a:pt x="0" y="45317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3893" y="2798509"/>
            <a:ext cx="16977128" cy="615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With the surge in social media users and </a:t>
            </a:r>
            <a:r>
              <a:rPr lang="en-US" sz="3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Generated Content</a:t>
            </a: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(UGC), moderation needs growth, but hiring and paying moderators is costly.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Decentralized Moderation (Demod) utilizes blockchain technology for enhancing transparency and fairness.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0882" lvl="1" indent="-345441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Enables a community-driven approach (reddit for example), allowing users to participate directly in the moderation process, which democratizes content governance.</a:t>
            </a: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65384" y="581251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51443" y="3016040"/>
            <a:ext cx="16507857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Aims to create a safer, more equitable digital environment by balancing freedom of expression with robust safeguards against harmful content.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global content moderation solutions market was valued at USD 9.02 billion in 2022. This stands as proof of marketablity of DeMod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5273" y="-1739094"/>
            <a:ext cx="3183778" cy="3847465"/>
          </a:xfrm>
          <a:custGeom>
            <a:avLst/>
            <a:gdLst/>
            <a:ahLst/>
            <a:cxnLst/>
            <a:rect l="l" t="t" r="r" b="b"/>
            <a:pathLst>
              <a:path w="3183778" h="3847465">
                <a:moveTo>
                  <a:pt x="0" y="0"/>
                </a:moveTo>
                <a:lnTo>
                  <a:pt x="3183778" y="0"/>
                </a:lnTo>
                <a:lnTo>
                  <a:pt x="3183778" y="3847465"/>
                </a:lnTo>
                <a:lnTo>
                  <a:pt x="0" y="3847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615658" y="-5305595"/>
            <a:ext cx="6480810" cy="8229600"/>
          </a:xfrm>
          <a:custGeom>
            <a:avLst/>
            <a:gdLst/>
            <a:ahLst/>
            <a:cxnLst/>
            <a:rect l="l" t="t" r="r" b="b"/>
            <a:pathLst>
              <a:path w="6480810" h="8229600">
                <a:moveTo>
                  <a:pt x="0" y="0"/>
                </a:moveTo>
                <a:lnTo>
                  <a:pt x="6480810" y="0"/>
                </a:lnTo>
                <a:lnTo>
                  <a:pt x="64808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26648" y="-4333131"/>
            <a:ext cx="8561352" cy="8229600"/>
          </a:xfrm>
          <a:custGeom>
            <a:avLst/>
            <a:gdLst/>
            <a:ahLst/>
            <a:cxnLst/>
            <a:rect l="l" t="t" r="r" b="b"/>
            <a:pathLst>
              <a:path w="8561352" h="8229600">
                <a:moveTo>
                  <a:pt x="0" y="0"/>
                </a:moveTo>
                <a:lnTo>
                  <a:pt x="8561352" y="0"/>
                </a:lnTo>
                <a:lnTo>
                  <a:pt x="85613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123046" y="361763"/>
            <a:ext cx="6608449" cy="2187296"/>
            <a:chOff x="0" y="0"/>
            <a:chExt cx="8811266" cy="2916394"/>
          </a:xfrm>
        </p:grpSpPr>
        <p:sp>
          <p:nvSpPr>
            <p:cNvPr id="6" name="TextBox 6"/>
            <p:cNvSpPr txBox="1"/>
            <p:nvPr/>
          </p:nvSpPr>
          <p:spPr>
            <a:xfrm>
              <a:off x="0" y="1402374"/>
              <a:ext cx="8811266" cy="1514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70"/>
                </a:lnSpc>
                <a:spcBef>
                  <a:spcPct val="0"/>
                </a:spcBef>
              </a:pPr>
              <a:r>
                <a:rPr lang="en-US" sz="7991">
                  <a:solidFill>
                    <a:srgbClr val="FFFFFF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PROBLEM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9446" y="104775"/>
              <a:ext cx="7280670" cy="1510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70"/>
                </a:lnSpc>
                <a:spcBef>
                  <a:spcPct val="0"/>
                </a:spcBef>
              </a:pPr>
              <a:r>
                <a:rPr lang="en-US" sz="7991">
                  <a:solidFill>
                    <a:srgbClr val="FFFFFF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THE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27666" y="3077531"/>
            <a:ext cx="16931634" cy="686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79"/>
              </a:lnSpc>
            </a:pPr>
            <a:endParaRPr/>
          </a:p>
          <a:p>
            <a:pPr marL="690879" lvl="1" indent="-345439" algn="just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Bias and corruption among moderators lead to power imbalances and a </a:t>
            </a:r>
            <a:r>
              <a:rPr lang="en-US" sz="3199">
                <a:solidFill>
                  <a:srgbClr val="FEFEFE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"MOD IS GOD"</a:t>
            </a:r>
            <a:r>
              <a:rPr lang="en-US" sz="31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 scenario in an otherwise democratic setting</a:t>
            </a:r>
          </a:p>
          <a:p>
            <a:pPr algn="just">
              <a:lnSpc>
                <a:spcPts val="6079"/>
              </a:lnSpc>
            </a:pPr>
            <a:endParaRPr lang="en-US" sz="3199">
              <a:solidFill>
                <a:srgbClr val="FEFEF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0879" lvl="1" indent="-345439" algn="just">
              <a:lnSpc>
                <a:spcPts val="6079"/>
              </a:lnSpc>
              <a:buFont typeface="Arial"/>
              <a:buChar char="•"/>
            </a:pPr>
            <a:r>
              <a:rPr lang="en-US" sz="3199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Centralized moderation is susceptible to bias, whether unintentional or systematic, leading to uneven enforcement of guidelines.</a:t>
            </a:r>
          </a:p>
          <a:p>
            <a:pPr algn="just">
              <a:lnSpc>
                <a:spcPts val="6079"/>
              </a:lnSpc>
            </a:pPr>
            <a:endParaRPr lang="en-US" sz="3199">
              <a:solidFill>
                <a:srgbClr val="FEFEF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6079"/>
              </a:lnSpc>
            </a:pPr>
            <a:endParaRPr lang="en-US" sz="3199">
              <a:solidFill>
                <a:srgbClr val="FEFEF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6079"/>
              </a:lnSpc>
            </a:pPr>
            <a:endParaRPr lang="en-US" sz="3199">
              <a:solidFill>
                <a:srgbClr val="FEFE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4339">
            <a:off x="-2093099" y="6744440"/>
            <a:ext cx="6243599" cy="5455344"/>
          </a:xfrm>
          <a:custGeom>
            <a:avLst/>
            <a:gdLst/>
            <a:ahLst/>
            <a:cxnLst/>
            <a:rect l="l" t="t" r="r" b="b"/>
            <a:pathLst>
              <a:path w="6243599" h="5455344">
                <a:moveTo>
                  <a:pt x="0" y="0"/>
                </a:moveTo>
                <a:lnTo>
                  <a:pt x="6243598" y="0"/>
                </a:lnTo>
                <a:lnTo>
                  <a:pt x="6243598" y="5455345"/>
                </a:lnTo>
                <a:lnTo>
                  <a:pt x="0" y="545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13105774" y="-1072838"/>
            <a:ext cx="6748334" cy="4487642"/>
          </a:xfrm>
          <a:custGeom>
            <a:avLst/>
            <a:gdLst/>
            <a:ahLst/>
            <a:cxnLst/>
            <a:rect l="l" t="t" r="r" b="b"/>
            <a:pathLst>
              <a:path w="6748334" h="4487642">
                <a:moveTo>
                  <a:pt x="0" y="0"/>
                </a:moveTo>
                <a:lnTo>
                  <a:pt x="6748333" y="0"/>
                </a:lnTo>
                <a:lnTo>
                  <a:pt x="6748333" y="4487642"/>
                </a:lnTo>
                <a:lnTo>
                  <a:pt x="0" y="448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8183" y="3078276"/>
            <a:ext cx="15801758" cy="355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5700"/>
              </a:lnSpc>
              <a:buFont typeface="Arial"/>
              <a:buChar char="•"/>
            </a:pPr>
            <a:r>
              <a:rPr lang="en-US" sz="3000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As user-generated content volume grows, centralized systems struggle to moderate effectively without significant delays or overlooking harmful content.</a:t>
            </a:r>
          </a:p>
          <a:p>
            <a:pPr algn="just">
              <a:lnSpc>
                <a:spcPts val="5700"/>
              </a:lnSpc>
            </a:pPr>
            <a:endParaRPr lang="en-US" sz="3000">
              <a:solidFill>
                <a:srgbClr val="FEFEF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just">
              <a:lnSpc>
                <a:spcPts val="5700"/>
              </a:lnSpc>
              <a:buFont typeface="Arial"/>
              <a:buChar char="•"/>
            </a:pPr>
            <a:r>
              <a:rPr lang="en-US" sz="3000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The absence of clear moderation logic and appeal processes leads to user frustration and diminished trust in the platform.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0705858" y="3083115"/>
            <a:ext cx="415080" cy="415080"/>
          </a:xfrm>
          <a:custGeom>
            <a:avLst/>
            <a:gdLst/>
            <a:ahLst/>
            <a:cxnLst/>
            <a:rect l="l" t="t" r="r" b="b"/>
            <a:pathLst>
              <a:path w="415080" h="415080">
                <a:moveTo>
                  <a:pt x="415080" y="415080"/>
                </a:moveTo>
                <a:lnTo>
                  <a:pt x="0" y="415080"/>
                </a:lnTo>
                <a:lnTo>
                  <a:pt x="0" y="0"/>
                </a:lnTo>
                <a:lnTo>
                  <a:pt x="415080" y="0"/>
                </a:lnTo>
                <a:lnTo>
                  <a:pt x="415080" y="41508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44723" y="-3528247"/>
            <a:ext cx="5076805" cy="6135112"/>
          </a:xfrm>
          <a:custGeom>
            <a:avLst/>
            <a:gdLst/>
            <a:ahLst/>
            <a:cxnLst/>
            <a:rect l="l" t="t" r="r" b="b"/>
            <a:pathLst>
              <a:path w="5076805" h="6135112">
                <a:moveTo>
                  <a:pt x="0" y="0"/>
                </a:moveTo>
                <a:lnTo>
                  <a:pt x="5076805" y="0"/>
                </a:lnTo>
                <a:lnTo>
                  <a:pt x="5076805" y="6135112"/>
                </a:lnTo>
                <a:lnTo>
                  <a:pt x="0" y="6135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944678">
            <a:off x="-2164012" y="-1762136"/>
            <a:ext cx="4623819" cy="4040062"/>
          </a:xfrm>
          <a:custGeom>
            <a:avLst/>
            <a:gdLst/>
            <a:ahLst/>
            <a:cxnLst/>
            <a:rect l="l" t="t" r="r" b="b"/>
            <a:pathLst>
              <a:path w="4623819" h="4040062">
                <a:moveTo>
                  <a:pt x="0" y="0"/>
                </a:moveTo>
                <a:lnTo>
                  <a:pt x="4623818" y="0"/>
                </a:lnTo>
                <a:lnTo>
                  <a:pt x="4623818" y="4040061"/>
                </a:lnTo>
                <a:lnTo>
                  <a:pt x="0" y="4040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70051" y="520379"/>
            <a:ext cx="10039724" cy="2086486"/>
            <a:chOff x="0" y="0"/>
            <a:chExt cx="13386298" cy="2781981"/>
          </a:xfrm>
        </p:grpSpPr>
        <p:sp>
          <p:nvSpPr>
            <p:cNvPr id="6" name="TextBox 6"/>
            <p:cNvSpPr txBox="1"/>
            <p:nvPr/>
          </p:nvSpPr>
          <p:spPr>
            <a:xfrm>
              <a:off x="0" y="1279915"/>
              <a:ext cx="13386298" cy="1502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58"/>
                </a:lnSpc>
                <a:spcBef>
                  <a:spcPct val="0"/>
                </a:spcBef>
              </a:pPr>
              <a:r>
                <a:rPr lang="en-US" sz="7885">
                  <a:solidFill>
                    <a:srgbClr val="FFFFFF"/>
                  </a:solidFill>
                  <a:latin typeface="TT Firs Neue Bold"/>
                  <a:ea typeface="TT Firs Neue Bold"/>
                  <a:cs typeface="TT Firs Neue Bold"/>
                  <a:sym typeface="TT Firs Neue Bold"/>
                </a:rPr>
                <a:t>SOLUTION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0"/>
              <a:ext cx="5761257" cy="1498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58"/>
                </a:lnSpc>
                <a:spcBef>
                  <a:spcPct val="0"/>
                </a:spcBef>
              </a:pPr>
              <a:r>
                <a:rPr lang="en-US" sz="7885">
                  <a:solidFill>
                    <a:srgbClr val="FFFFFF"/>
                  </a:solidFill>
                  <a:latin typeface="TT Firs Neue"/>
                  <a:ea typeface="TT Firs Neue"/>
                  <a:cs typeface="TT Firs Neue"/>
                  <a:sym typeface="TT Firs Neue"/>
                </a:rPr>
                <a:t>THE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67231" y="2755864"/>
            <a:ext cx="16436140" cy="405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5535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Empowering Users</a:t>
            </a: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DeMod shifts content moderation power to platform users, ensuring a fair and decentralized approach.</a:t>
            </a:r>
          </a:p>
          <a:p>
            <a:pPr marL="690877" lvl="1" indent="-345439" algn="just">
              <a:lnSpc>
                <a:spcPts val="5535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Incentivized Moderation</a:t>
            </a:r>
            <a:r>
              <a:rPr lang="en-US" sz="3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: Users moderate flagged content and earn tokens and cryptocurrency, incentivizing active participation and quality control.</a:t>
            </a:r>
          </a:p>
          <a:p>
            <a:pPr algn="just">
              <a:lnSpc>
                <a:spcPts val="5535"/>
              </a:lnSpc>
            </a:pPr>
            <a:endParaRPr lang="en-US" sz="3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47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76977" y="6674207"/>
            <a:ext cx="7782263" cy="3381043"/>
            <a:chOff x="0" y="0"/>
            <a:chExt cx="1844246" cy="8012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4246" cy="801242"/>
            </a:xfrm>
            <a:custGeom>
              <a:avLst/>
              <a:gdLst/>
              <a:ahLst/>
              <a:cxnLst/>
              <a:rect l="l" t="t" r="r" b="b"/>
              <a:pathLst>
                <a:path w="1844246" h="801242">
                  <a:moveTo>
                    <a:pt x="19896" y="0"/>
                  </a:moveTo>
                  <a:lnTo>
                    <a:pt x="1824350" y="0"/>
                  </a:lnTo>
                  <a:cubicBezTo>
                    <a:pt x="1835338" y="0"/>
                    <a:pt x="1844246" y="8908"/>
                    <a:pt x="1844246" y="19896"/>
                  </a:cubicBezTo>
                  <a:lnTo>
                    <a:pt x="1844246" y="781346"/>
                  </a:lnTo>
                  <a:cubicBezTo>
                    <a:pt x="1844246" y="786622"/>
                    <a:pt x="1842150" y="791683"/>
                    <a:pt x="1838418" y="795414"/>
                  </a:cubicBezTo>
                  <a:cubicBezTo>
                    <a:pt x="1834687" y="799146"/>
                    <a:pt x="1829626" y="801242"/>
                    <a:pt x="1824350" y="801242"/>
                  </a:cubicBezTo>
                  <a:lnTo>
                    <a:pt x="19896" y="801242"/>
                  </a:lnTo>
                  <a:cubicBezTo>
                    <a:pt x="14619" y="801242"/>
                    <a:pt x="9559" y="799146"/>
                    <a:pt x="5827" y="795414"/>
                  </a:cubicBezTo>
                  <a:cubicBezTo>
                    <a:pt x="2096" y="791683"/>
                    <a:pt x="0" y="786622"/>
                    <a:pt x="0" y="781346"/>
                  </a:cubicBezTo>
                  <a:lnTo>
                    <a:pt x="0" y="19896"/>
                  </a:lnTo>
                  <a:cubicBezTo>
                    <a:pt x="0" y="14619"/>
                    <a:pt x="2096" y="9559"/>
                    <a:pt x="5827" y="5827"/>
                  </a:cubicBezTo>
                  <a:cubicBezTo>
                    <a:pt x="9559" y="2096"/>
                    <a:pt x="14619" y="0"/>
                    <a:pt x="198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59000"/>
                  </a:srgbClr>
                </a:gs>
                <a:gs pos="100000">
                  <a:srgbClr val="CB6CE6">
                    <a:alpha val="59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76977" y="7012855"/>
            <a:ext cx="7335993" cy="201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To decentralize content moderation as we know it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To transfer the power to the people 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2121" y="5887662"/>
            <a:ext cx="2509105" cy="51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2"/>
              </a:lnSpc>
              <a:spcBef>
                <a:spcPct val="0"/>
              </a:spcBef>
            </a:pPr>
            <a:r>
              <a:rPr lang="en-US" sz="3794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VISION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810532" y="6674207"/>
            <a:ext cx="7782263" cy="3381043"/>
            <a:chOff x="0" y="0"/>
            <a:chExt cx="1844246" cy="8012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44246" cy="801242"/>
            </a:xfrm>
            <a:custGeom>
              <a:avLst/>
              <a:gdLst/>
              <a:ahLst/>
              <a:cxnLst/>
              <a:rect l="l" t="t" r="r" b="b"/>
              <a:pathLst>
                <a:path w="1844246" h="801242">
                  <a:moveTo>
                    <a:pt x="19896" y="0"/>
                  </a:moveTo>
                  <a:lnTo>
                    <a:pt x="1824350" y="0"/>
                  </a:lnTo>
                  <a:cubicBezTo>
                    <a:pt x="1835338" y="0"/>
                    <a:pt x="1844246" y="8908"/>
                    <a:pt x="1844246" y="19896"/>
                  </a:cubicBezTo>
                  <a:lnTo>
                    <a:pt x="1844246" y="781346"/>
                  </a:lnTo>
                  <a:cubicBezTo>
                    <a:pt x="1844246" y="786622"/>
                    <a:pt x="1842150" y="791683"/>
                    <a:pt x="1838418" y="795414"/>
                  </a:cubicBezTo>
                  <a:cubicBezTo>
                    <a:pt x="1834687" y="799146"/>
                    <a:pt x="1829626" y="801242"/>
                    <a:pt x="1824350" y="801242"/>
                  </a:cubicBezTo>
                  <a:lnTo>
                    <a:pt x="19896" y="801242"/>
                  </a:lnTo>
                  <a:cubicBezTo>
                    <a:pt x="14619" y="801242"/>
                    <a:pt x="9559" y="799146"/>
                    <a:pt x="5827" y="795414"/>
                  </a:cubicBezTo>
                  <a:cubicBezTo>
                    <a:pt x="2096" y="791683"/>
                    <a:pt x="0" y="786622"/>
                    <a:pt x="0" y="781346"/>
                  </a:cubicBezTo>
                  <a:lnTo>
                    <a:pt x="0" y="19896"/>
                  </a:lnTo>
                  <a:cubicBezTo>
                    <a:pt x="0" y="14619"/>
                    <a:pt x="2096" y="9559"/>
                    <a:pt x="5827" y="5827"/>
                  </a:cubicBezTo>
                  <a:cubicBezTo>
                    <a:pt x="9559" y="2096"/>
                    <a:pt x="14619" y="0"/>
                    <a:pt x="198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59000"/>
                  </a:srgbClr>
                </a:gs>
                <a:gs pos="100000">
                  <a:srgbClr val="FF66C4">
                    <a:alpha val="59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844246" cy="839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 flipV="1">
            <a:off x="9810532" y="5881634"/>
            <a:ext cx="383198" cy="383198"/>
          </a:xfrm>
          <a:custGeom>
            <a:avLst/>
            <a:gdLst/>
            <a:ahLst/>
            <a:cxnLst/>
            <a:rect l="l" t="t" r="r" b="b"/>
            <a:pathLst>
              <a:path w="383198" h="383198">
                <a:moveTo>
                  <a:pt x="383198" y="383198"/>
                </a:moveTo>
                <a:lnTo>
                  <a:pt x="0" y="383198"/>
                </a:lnTo>
                <a:lnTo>
                  <a:pt x="0" y="0"/>
                </a:lnTo>
                <a:lnTo>
                  <a:pt x="383198" y="0"/>
                </a:lnTo>
                <a:lnTo>
                  <a:pt x="383198" y="38319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10532" y="6984280"/>
            <a:ext cx="7017962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Provide a safe, scalable moderation service that is at par with the web3 landscape.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TT Firs Neue"/>
                <a:ea typeface="TT Firs Neue"/>
                <a:cs typeface="TT Firs Neue"/>
                <a:sym typeface="TT Firs Neue"/>
              </a:rPr>
              <a:t>Build a community that respects freedom of speech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15675" y="5887662"/>
            <a:ext cx="2509105" cy="51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2"/>
              </a:lnSpc>
              <a:spcBef>
                <a:spcPct val="0"/>
              </a:spcBef>
            </a:pPr>
            <a:r>
              <a:rPr lang="en-US" sz="3794">
                <a:solidFill>
                  <a:srgbClr val="FFFFFF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MISSION</a:t>
            </a:r>
          </a:p>
        </p:txBody>
      </p:sp>
      <p:sp>
        <p:nvSpPr>
          <p:cNvPr id="20" name="Freeform 20"/>
          <p:cNvSpPr/>
          <p:nvPr/>
        </p:nvSpPr>
        <p:spPr>
          <a:xfrm flipH="1" flipV="1">
            <a:off x="1176977" y="5948097"/>
            <a:ext cx="383198" cy="383198"/>
          </a:xfrm>
          <a:custGeom>
            <a:avLst/>
            <a:gdLst/>
            <a:ahLst/>
            <a:cxnLst/>
            <a:rect l="l" t="t" r="r" b="b"/>
            <a:pathLst>
              <a:path w="383198" h="383198">
                <a:moveTo>
                  <a:pt x="383198" y="383198"/>
                </a:moveTo>
                <a:lnTo>
                  <a:pt x="0" y="383198"/>
                </a:lnTo>
                <a:lnTo>
                  <a:pt x="0" y="0"/>
                </a:lnTo>
                <a:lnTo>
                  <a:pt x="383198" y="0"/>
                </a:lnTo>
                <a:lnTo>
                  <a:pt x="383198" y="38319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01330" y="6636736"/>
            <a:ext cx="6708829" cy="5928927"/>
          </a:xfrm>
          <a:custGeom>
            <a:avLst/>
            <a:gdLst/>
            <a:ahLst/>
            <a:cxnLst/>
            <a:rect l="l" t="t" r="r" b="b"/>
            <a:pathLst>
              <a:path w="6708829" h="5928927">
                <a:moveTo>
                  <a:pt x="0" y="0"/>
                </a:moveTo>
                <a:lnTo>
                  <a:pt x="6708829" y="0"/>
                </a:lnTo>
                <a:lnTo>
                  <a:pt x="6708829" y="5928928"/>
                </a:lnTo>
                <a:lnTo>
                  <a:pt x="0" y="5928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73609" y="-625472"/>
            <a:ext cx="4847642" cy="4235627"/>
          </a:xfrm>
          <a:custGeom>
            <a:avLst/>
            <a:gdLst/>
            <a:ahLst/>
            <a:cxnLst/>
            <a:rect l="l" t="t" r="r" b="b"/>
            <a:pathLst>
              <a:path w="4847642" h="4235627">
                <a:moveTo>
                  <a:pt x="0" y="0"/>
                </a:moveTo>
                <a:lnTo>
                  <a:pt x="4847642" y="0"/>
                </a:lnTo>
                <a:lnTo>
                  <a:pt x="4847642" y="4235627"/>
                </a:lnTo>
                <a:lnTo>
                  <a:pt x="0" y="4235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3802" y="2146020"/>
            <a:ext cx="17259300" cy="667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7862" lvl="1" indent="-373931" algn="l">
              <a:lnSpc>
                <a:spcPts val="4849"/>
              </a:lnSpc>
              <a:buFont typeface="Arial"/>
              <a:buChar char="•"/>
            </a:pPr>
            <a:r>
              <a:rPr lang="en-US" sz="3463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Cost-Efficient Solution</a:t>
            </a:r>
            <a:r>
              <a:rPr lang="en-US" sz="3463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en-US" sz="346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Content-based enterprises benefit from outsourcing moderation tasks, saving time and resources, while maintaining quality standards.</a:t>
            </a:r>
          </a:p>
          <a:p>
            <a:pPr algn="l">
              <a:lnSpc>
                <a:spcPts val="4849"/>
              </a:lnSpc>
            </a:pPr>
            <a:endParaRPr lang="en-US" sz="346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47878" lvl="1" indent="-373939" algn="l">
              <a:lnSpc>
                <a:spcPts val="4849"/>
              </a:lnSpc>
              <a:buFont typeface="Arial"/>
              <a:buChar char="•"/>
            </a:pPr>
            <a:r>
              <a:rPr lang="en-US" sz="3464">
                <a:solidFill>
                  <a:srgbClr val="FE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Win-Win for Stakeholders</a:t>
            </a:r>
            <a:r>
              <a:rPr lang="en-US" sz="3464">
                <a:solidFill>
                  <a:srgbClr val="FEFEFE"/>
                </a:solidFill>
                <a:latin typeface="Canva Sans"/>
                <a:ea typeface="Canva Sans"/>
                <a:cs typeface="Canva Sans"/>
                <a:sym typeface="Canva Sans"/>
              </a:rPr>
              <a:t>: DeMod ensures user satisfaction with increased control, while businesses optimize efficiency and reduce expenses, fostering a mutually beneficial ecosystem.</a:t>
            </a:r>
          </a:p>
          <a:p>
            <a:pPr algn="l">
              <a:lnSpc>
                <a:spcPts val="5269"/>
              </a:lnSpc>
            </a:pPr>
            <a:endParaRPr lang="en-US" sz="3464">
              <a:solidFill>
                <a:srgbClr val="FEFEFE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14648"/>
              </a:lnSpc>
            </a:pPr>
            <a:endParaRPr lang="en-US" sz="3464">
              <a:solidFill>
                <a:srgbClr val="FEFEFE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3331123"/>
            <a:ext cx="16734951" cy="597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9463" lvl="1" indent="-424732" algn="just">
              <a:lnSpc>
                <a:spcPts val="5980"/>
              </a:lnSpc>
              <a:buFont typeface="Arial"/>
              <a:buChar char="•"/>
            </a:pPr>
            <a:r>
              <a:rPr lang="en-US" sz="39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Its a website or an extension to an existing app where users create an account(we will use zero knowledge proofs for this) .</a:t>
            </a:r>
          </a:p>
          <a:p>
            <a:pPr algn="just">
              <a:lnSpc>
                <a:spcPts val="5980"/>
              </a:lnSpc>
            </a:pPr>
            <a:endParaRPr lang="en-US" sz="393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49463" lvl="1" indent="-424732" algn="just">
              <a:lnSpc>
                <a:spcPts val="5980"/>
              </a:lnSpc>
              <a:buFont typeface="Arial"/>
              <a:buChar char="•"/>
            </a:pPr>
            <a:r>
              <a:rPr lang="en-US" sz="393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They can start voting on whether a post should be removed or not, these votes will be considered based on a reputation system i.e  higher the reputation more the percentage of vote power(0.05% to 0.8%).</a:t>
            </a:r>
          </a:p>
          <a:p>
            <a:pPr algn="just">
              <a:lnSpc>
                <a:spcPts val="5980"/>
              </a:lnSpc>
            </a:pPr>
            <a:endParaRPr lang="en-US" sz="393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661510" y="-2609087"/>
            <a:ext cx="5494959" cy="6483728"/>
          </a:xfrm>
          <a:custGeom>
            <a:avLst/>
            <a:gdLst/>
            <a:ahLst/>
            <a:cxnLst/>
            <a:rect l="l" t="t" r="r" b="b"/>
            <a:pathLst>
              <a:path w="5494959" h="6483728">
                <a:moveTo>
                  <a:pt x="0" y="0"/>
                </a:moveTo>
                <a:lnTo>
                  <a:pt x="5494959" y="0"/>
                </a:lnTo>
                <a:lnTo>
                  <a:pt x="5494959" y="6483728"/>
                </a:lnTo>
                <a:lnTo>
                  <a:pt x="0" y="648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531290" y="857250"/>
            <a:ext cx="800100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SERVICE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46977"/>
            <a:ext cx="1866900" cy="119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</a:p>
        </p:txBody>
      </p:sp>
      <p:sp>
        <p:nvSpPr>
          <p:cNvPr id="6" name="Freeform 6"/>
          <p:cNvSpPr/>
          <p:nvPr/>
        </p:nvSpPr>
        <p:spPr>
          <a:xfrm>
            <a:off x="5926467" y="7833248"/>
            <a:ext cx="4458119" cy="4531760"/>
          </a:xfrm>
          <a:custGeom>
            <a:avLst/>
            <a:gdLst/>
            <a:ahLst/>
            <a:cxnLst/>
            <a:rect l="l" t="t" r="r" b="b"/>
            <a:pathLst>
              <a:path w="4458119" h="4531760">
                <a:moveTo>
                  <a:pt x="0" y="0"/>
                </a:moveTo>
                <a:lnTo>
                  <a:pt x="4458120" y="0"/>
                </a:lnTo>
                <a:lnTo>
                  <a:pt x="4458120" y="4531760"/>
                </a:lnTo>
                <a:lnTo>
                  <a:pt x="0" y="4531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65384" y="5812513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0072" y="3350849"/>
            <a:ext cx="16507857" cy="421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414" lvl="1" indent="-428707" algn="l">
              <a:lnSpc>
                <a:spcPts val="5559"/>
              </a:lnSpc>
              <a:buFont typeface="Arial"/>
              <a:buChar char="•"/>
            </a:pPr>
            <a:r>
              <a:rPr lang="en-US" sz="3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 the reputation increases, the user will be allowed to vote on other users getting banned and so on.</a:t>
            </a:r>
          </a:p>
          <a:p>
            <a:pPr algn="l">
              <a:lnSpc>
                <a:spcPts val="5559"/>
              </a:lnSpc>
            </a:pPr>
            <a:endParaRPr lang="en-US" sz="397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57414" lvl="1" indent="-428707" algn="l">
              <a:lnSpc>
                <a:spcPts val="5559"/>
              </a:lnSpc>
              <a:buFont typeface="Arial"/>
              <a:buChar char="•"/>
            </a:pPr>
            <a:r>
              <a:rPr lang="en-US" sz="3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 more they vote, the more reputation points recieved and hence more tokens they receive.</a:t>
            </a:r>
          </a:p>
          <a:p>
            <a:pPr algn="l">
              <a:lnSpc>
                <a:spcPts val="5559"/>
              </a:lnSpc>
            </a:pPr>
            <a:endParaRPr lang="en-US" sz="3971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95273" y="-1739094"/>
            <a:ext cx="3183778" cy="3847465"/>
          </a:xfrm>
          <a:custGeom>
            <a:avLst/>
            <a:gdLst/>
            <a:ahLst/>
            <a:cxnLst/>
            <a:rect l="l" t="t" r="r" b="b"/>
            <a:pathLst>
              <a:path w="3183778" h="3847465">
                <a:moveTo>
                  <a:pt x="0" y="0"/>
                </a:moveTo>
                <a:lnTo>
                  <a:pt x="3183778" y="0"/>
                </a:lnTo>
                <a:lnTo>
                  <a:pt x="3183778" y="3847465"/>
                </a:lnTo>
                <a:lnTo>
                  <a:pt x="0" y="38474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689</Words>
  <Application>Microsoft Office PowerPoint</Application>
  <PresentationFormat>Custom</PresentationFormat>
  <Paragraphs>94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Montaser Arabic</vt:lpstr>
      <vt:lpstr>Calibri</vt:lpstr>
      <vt:lpstr>Canva Sans Bold Italics</vt:lpstr>
      <vt:lpstr>Canva Sans</vt:lpstr>
      <vt:lpstr>TT Firs Neue</vt:lpstr>
      <vt:lpstr>Canva Sans Bold</vt:lpstr>
      <vt:lpstr>TT Firs Neue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Gradient Modern Business Pitch Deck Presentation</dc:title>
  <dc:creator>Pranav Kaul</dc:creator>
  <cp:lastModifiedBy>Pranav Kaul</cp:lastModifiedBy>
  <cp:revision>2</cp:revision>
  <dcterms:created xsi:type="dcterms:W3CDTF">2006-08-16T00:00:00Z</dcterms:created>
  <dcterms:modified xsi:type="dcterms:W3CDTF">2024-08-30T07:22:32Z</dcterms:modified>
  <dc:identifier>DAF-FQx1HQE</dc:identifier>
</cp:coreProperties>
</file>